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9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11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652ABF38-C136-482E-9366-985053234292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712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13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1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E128A88B-FA58-4A9F-9B9F-17B0893C5A95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indent="-171450" marL="171450">
              <a:buFont typeface="Arial" panose="020B0604020202020204" pitchFamily="34" charset="0"/>
              <a:buChar char="•"/>
            </a:pPr>
            <a:r>
              <a:rPr dirty="0" lang="en-US" smtClean="0"/>
              <a:t>Generally</a:t>
            </a:r>
            <a:r>
              <a:rPr baseline="0" dirty="0" lang="en-US" smtClean="0"/>
              <a:t> cancer are the cells within the body that grows out of control or even grow in an abnormal way and can spread to others part of the body</a:t>
            </a:r>
          </a:p>
          <a:p>
            <a:pPr algn="l" defTabSz="914400" eaLnBrk="1" fontAlgn="auto" hangingPunct="1" indent="-171450" latinLnBrk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baseline="0" dirty="0" lang="en-US" smtClean="0"/>
              <a:t>When it comes to liver cancer, these are the cells that begin out of control within the </a:t>
            </a:r>
            <a:r>
              <a:rPr baseline="0" dirty="0" lang="en-US" smtClean="0"/>
              <a:t>liver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dirty="0" sz="1200" kern="1200" lang="en-US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Kuang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2018)</a:t>
            </a:r>
          </a:p>
          <a:p>
            <a:pPr indent="0" marL="0">
              <a:buFont typeface="Arial" panose="020B0604020202020204" pitchFamily="34" charset="0"/>
              <a:buNone/>
            </a:pPr>
            <a:r>
              <a:rPr baseline="0" dirty="0" lang="en-US" smtClean="0"/>
              <a:t> </a:t>
            </a:r>
            <a:endParaRPr dirty="0" lang="en-US"/>
          </a:p>
        </p:txBody>
      </p:sp>
      <p:sp>
        <p:nvSpPr>
          <p:cNvPr id="104860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 defTabSz="914400" eaLnBrk="1" fontAlgn="auto" hangingPunct="1" indent="-171450" latinLnBrk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dirty="0" lang="en-US" smtClean="0"/>
              <a:t>Primary</a:t>
            </a:r>
            <a:r>
              <a:rPr baseline="0" dirty="0" lang="en-US" smtClean="0"/>
              <a:t> liver cancer are the cancerous cells that start within the liver organs and affect the ability of the liver to </a:t>
            </a:r>
            <a:r>
              <a:rPr baseline="0" dirty="0" lang="en-US" smtClean="0"/>
              <a:t>function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(Smith, 2016)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Secondary </a:t>
            </a:r>
            <a:r>
              <a:rPr baseline="0" dirty="0" lang="en-US" smtClean="0"/>
              <a:t>liver cancer are the cancerous cells that spread to liver from other body organs 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These cells are collected by the liver from other organs through the blood stream and eventually begin to grow from liver. </a:t>
            </a:r>
            <a:endParaRPr dirty="0" lang="en-US"/>
          </a:p>
        </p:txBody>
      </p:sp>
      <p:sp>
        <p:nvSpPr>
          <p:cNvPr id="104860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 defTabSz="914400" eaLnBrk="1" fontAlgn="auto" hangingPunct="1" indent="-171450" latinLnBrk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dirty="0" lang="en-US" smtClean="0"/>
              <a:t>Fundamentally, males</a:t>
            </a:r>
            <a:r>
              <a:rPr baseline="0" dirty="0" lang="en-US" smtClean="0"/>
              <a:t> and females respond to chronic liver diseases differently making it important for everyone to understand especially for the </a:t>
            </a:r>
            <a:r>
              <a:rPr baseline="0" dirty="0" lang="en-US" smtClean="0"/>
              <a:t>male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(Roblin, 2014)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The </a:t>
            </a:r>
            <a:r>
              <a:rPr baseline="0" dirty="0" lang="en-US" smtClean="0"/>
              <a:t>males are more prone liver cancer and they are likely to develop liver cancer at twice rate of women globally</a:t>
            </a:r>
            <a:endParaRPr dirty="0" lang="en-US"/>
          </a:p>
        </p:txBody>
      </p:sp>
      <p:sp>
        <p:nvSpPr>
          <p:cNvPr id="10486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 defTabSz="914400" eaLnBrk="1" fontAlgn="auto" hangingPunct="1" indent="-171450" latinLnBrk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dirty="0" lang="en-US" smtClean="0"/>
              <a:t>Globally,</a:t>
            </a:r>
            <a:r>
              <a:rPr baseline="0" dirty="0" lang="en-US" smtClean="0"/>
              <a:t> liver cancer is the second leading cause of death and it is largely observed among the males who are aged between the age of 45 and 60 years of </a:t>
            </a:r>
            <a:r>
              <a:rPr baseline="0" dirty="0" lang="en-US" smtClean="0"/>
              <a:t>age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(Thomas, 2015)</a:t>
            </a:r>
            <a:endParaRPr baseline="0" dirty="0" lang="en-US" smtClean="0"/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Study has shown that primary liver cancer is more likely to occur in the developing countries of Eastern Asia, Southern Asia, Northern Africa and even Southern part of Africa.</a:t>
            </a:r>
            <a:endParaRPr dirty="0" lang="en-US"/>
          </a:p>
        </p:txBody>
      </p:sp>
      <p:sp>
        <p:nvSpPr>
          <p:cNvPr id="104861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 defTabSz="914400" eaLnBrk="1" fontAlgn="auto" hangingPunct="1" indent="-171450" latinLnBrk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dirty="0" lang="en-US" smtClean="0"/>
              <a:t>Within</a:t>
            </a:r>
            <a:r>
              <a:rPr baseline="0" dirty="0" lang="en-US" smtClean="0"/>
              <a:t> US men are 3 times likely to be diagnosed with liver cancer than the female </a:t>
            </a:r>
            <a:r>
              <a:rPr baseline="0" dirty="0" lang="en-US" smtClean="0"/>
              <a:t>counterparts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(Roblin, 2014)</a:t>
            </a:r>
            <a:endParaRPr baseline="0" dirty="0" lang="en-US" smtClean="0"/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The death is also higher within the male being estimated at 30,220 while the female counterparts the death is estimated at 9,660 which is lower than the male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Among the people diagnosed with liver cancer, 18% of them only survive within United States.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In addition, when liver cancer is diagnosed at early stage 43% survive it since treatment is available.</a:t>
            </a:r>
            <a:endParaRPr dirty="0" lang="en-US"/>
          </a:p>
        </p:txBody>
      </p:sp>
      <p:sp>
        <p:nvSpPr>
          <p:cNvPr id="104862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indent="-171450" marL="171450">
              <a:buFont typeface="Arial" panose="020B0604020202020204" pitchFamily="34" charset="0"/>
              <a:buChar char="•"/>
            </a:pPr>
            <a:r>
              <a:rPr dirty="0" lang="en-US" smtClean="0"/>
              <a:t>Death</a:t>
            </a:r>
            <a:r>
              <a:rPr baseline="0" dirty="0" lang="en-US" smtClean="0"/>
              <a:t> rate due to liver cancer is high around the globe with US alone reporting a total of 30,200 yearly.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Globally, 85% of liver cancer patients do not survive making it the second high cause of deaths.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Treating liver cancer is costly and requires modern technology and also the best medication if a patient has to survive.</a:t>
            </a:r>
            <a:endParaRPr dirty="0" lang="en-US"/>
          </a:p>
        </p:txBody>
      </p:sp>
      <p:sp>
        <p:nvSpPr>
          <p:cNvPr id="104862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indent="-171450" marL="171450">
              <a:buFont typeface="Arial" panose="020B0604020202020204" pitchFamily="34" charset="0"/>
              <a:buChar char="•"/>
            </a:pPr>
            <a:r>
              <a:rPr dirty="0" lang="en-US" smtClean="0"/>
              <a:t>Immediately after the</a:t>
            </a:r>
            <a:r>
              <a:rPr baseline="0" dirty="0" lang="en-US" smtClean="0"/>
              <a:t> doctor </a:t>
            </a:r>
            <a:r>
              <a:rPr baseline="0" dirty="0" lang="en-US" err="1" smtClean="0"/>
              <a:t>diagnises</a:t>
            </a:r>
            <a:r>
              <a:rPr baseline="0" dirty="0" lang="en-US" smtClean="0"/>
              <a:t> a patient with a liver cancer, he/she determines the treatment option depending on a number of categories or the stage.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Some of the categories of liver include potentially or transplantable, </a:t>
            </a:r>
            <a:r>
              <a:rPr baseline="0" dirty="0" lang="en-US" err="1" smtClean="0"/>
              <a:t>unrespactable</a:t>
            </a:r>
            <a:r>
              <a:rPr baseline="0" dirty="0" lang="en-US" smtClean="0"/>
              <a:t>, inoperable and the advanced category</a:t>
            </a:r>
            <a:endParaRPr dirty="0" lang="en-US"/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 defTabSz="914400" eaLnBrk="1" fontAlgn="auto" hangingPunct="1" indent="-171450" latinLnBrk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dirty="0" lang="en-US" smtClean="0"/>
              <a:t>Cancer treatment and intervention varies with</a:t>
            </a:r>
            <a:r>
              <a:rPr baseline="0" dirty="0" lang="en-US" smtClean="0"/>
              <a:t> the stage at which it was </a:t>
            </a:r>
            <a:r>
              <a:rPr baseline="0" dirty="0" lang="en-US" smtClean="0"/>
              <a:t>diagnosed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(Bosch, 2017)</a:t>
            </a:r>
            <a:r>
              <a:rPr baseline="0" dirty="0" lang="en-US" smtClean="0"/>
              <a:t>.</a:t>
            </a:r>
            <a:endParaRPr baseline="0" dirty="0" lang="en-US" smtClean="0"/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However, there are three types of cancer treatment and all three of them also depends on the stage of the cancer.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In additional to doctors who treat cancer, many other specialists are involved in cancer treatment and the may include nurses, psychologists and social workers.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endParaRPr dirty="0" lang="en-US"/>
          </a:p>
        </p:txBody>
      </p:sp>
      <p:sp>
        <p:nvSpPr>
          <p:cNvPr id="104863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 defTabSz="914400" eaLnBrk="1" fontAlgn="auto" hangingPunct="1" indent="-171450" latinLnBrk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dirty="0" lang="en-US" smtClean="0"/>
              <a:t>Cancer prevention starts with vaccinating children against hepatitis B</a:t>
            </a:r>
            <a:r>
              <a:rPr baseline="0" dirty="0" lang="en-US" smtClean="0"/>
              <a:t> which is recommended by WHO world </a:t>
            </a:r>
            <a:r>
              <a:rPr baseline="0" dirty="0" lang="en-US" smtClean="0"/>
              <a:t>wide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dirty="0" sz="1200" kern="1200" lang="en-US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2015)</a:t>
            </a:r>
            <a:endParaRPr baseline="0" dirty="0" lang="en-US" smtClean="0"/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Among the adults the prevention can be done through taking measures that will help them avoid infection of the cancer.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The first step is limiting the usage of alcohol and tobacco use.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Another way to prevent against liver cancer is observing heathy diet as well as avoid food that causes obese.</a:t>
            </a:r>
            <a:endParaRPr dirty="0" lang="en-US"/>
          </a:p>
        </p:txBody>
      </p:sp>
      <p:sp>
        <p:nvSpPr>
          <p:cNvPr id="104864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4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indent="-171450" marL="171450">
              <a:buFont typeface="Arial" panose="020B0604020202020204" pitchFamily="34" charset="0"/>
              <a:buChar char="•"/>
            </a:pPr>
            <a:r>
              <a:rPr dirty="0" lang="en-US" smtClean="0"/>
              <a:t>Cancer</a:t>
            </a:r>
            <a:r>
              <a:rPr baseline="0" dirty="0" lang="en-US" smtClean="0"/>
              <a:t> prevention can be in many ways which includes limiting the exposure to cancer causing chemicals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Another way of preventing against liver cancer is through treating the diseases that increase the risk of cancer.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 Liver cancer can also be prevented through avoiding long term exposure of </a:t>
            </a:r>
            <a:r>
              <a:rPr baseline="0" dirty="0" lang="en-US" err="1" smtClean="0"/>
              <a:t>aflotoxins</a:t>
            </a:r>
            <a:r>
              <a:rPr baseline="0" dirty="0" lang="en-US" smtClean="0"/>
              <a:t>.</a:t>
            </a:r>
            <a:endParaRPr dirty="0" lang="en-US"/>
          </a:p>
        </p:txBody>
      </p:sp>
      <p:sp>
        <p:nvSpPr>
          <p:cNvPr id="104864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4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algn="l" defTabSz="914400" eaLnBrk="1" fontAlgn="auto" hangingPunct="1" indent="-171450" latinLnBrk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dirty="0" lang="en-US" smtClean="0"/>
              <a:t>Some</a:t>
            </a:r>
            <a:r>
              <a:rPr baseline="0" dirty="0" lang="en-US" smtClean="0"/>
              <a:t> of the challenges in prevention of liver cancer include engaging of unprotected sex  with partners who are risk of having hepatitis </a:t>
            </a:r>
            <a:r>
              <a:rPr baseline="0" dirty="0" lang="en-US" smtClean="0"/>
              <a:t>B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dirty="0" sz="1200" kern="1200" lang="en-US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Kuang</a:t>
            </a:r>
            <a:r>
              <a:rPr dirty="0" sz="1200" kern="1200" lang="en-US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2018)</a:t>
            </a:r>
            <a:endParaRPr baseline="0" dirty="0" lang="en-US" smtClean="0"/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Also failure to avoid abuse of alcohol is also another challenge to prevention of liver cancer.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A lot people are also using birth control pills that are also considered to be increasing the liver cancer risk.</a:t>
            </a:r>
            <a:endParaRPr dirty="0" lang="en-US"/>
          </a:p>
        </p:txBody>
      </p:sp>
      <p:sp>
        <p:nvSpPr>
          <p:cNvPr id="104865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pPr indent="-171450" marL="171450">
              <a:buFont typeface="Arial" panose="020B0604020202020204" pitchFamily="34" charset="0"/>
              <a:buChar char="•"/>
            </a:pPr>
            <a:r>
              <a:rPr dirty="0" lang="en-US" smtClean="0"/>
              <a:t>Control</a:t>
            </a:r>
            <a:r>
              <a:rPr baseline="0" dirty="0" lang="en-US" smtClean="0"/>
              <a:t> of liver cancer in the communities can be simple if people undertake the practice of regular screening of the diseases that might lead to risk of contracting .</a:t>
            </a:r>
          </a:p>
          <a:p>
            <a:pPr indent="-171450" marL="171450">
              <a:buFont typeface="Arial" panose="020B0604020202020204" pitchFamily="34" charset="0"/>
              <a:buChar char="•"/>
            </a:pPr>
            <a:r>
              <a:rPr baseline="0" dirty="0" lang="en-US" smtClean="0"/>
              <a:t>It also possible when treatment treatment of other diseases is taken seriously to reduce the risk of complications.</a:t>
            </a:r>
            <a:endParaRPr dirty="0" lang="en-US"/>
          </a:p>
        </p:txBody>
      </p:sp>
      <p:sp>
        <p:nvSpPr>
          <p:cNvPr id="104865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E128A88B-FA58-4A9F-9B9F-17B0893C5A95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Ref idx="1002">
        <a:schemeClr val="bg2"/>
      </p:bgRef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anchor="b" bIns="0" rIns="18288" tIns="0" vert="horz">
            <a:norm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algn="tl" blurRad="38100" dir="5400000" dist="25400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6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48587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588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9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9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5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bg>
      <p:bgRef idx="1002">
        <a:schemeClr val="bg2"/>
      </p:bgRef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anchor="b" bIns="0" tIns="0" vert="horz">
            <a:no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baseline="0" b="1" cap="none" dirty="0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algn="tl" blurRad="38100" dir="5400000" dist="25400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95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anchor="t"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6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 tIns="4572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aseline="0" b="1" cap="none" sz="2400">
                <a:solidFill>
                  <a:schemeClr val="tx2"/>
                </a:solidFill>
                <a:effectLst/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6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anchor="ctr" bIns="0" lIns="45720" rIns="45720" tIns="0"/>
          <a:lstStyle>
            <a:lvl1pPr indent="0" marL="0">
              <a:buNone/>
              <a:defRPr baseline="0" b="1" cap="none" sz="2400">
                <a:solidFill>
                  <a:schemeClr val="tx2"/>
                </a:solidFill>
                <a:effectLst/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7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67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anchor="b" bIns="0" tIns="45720" vert="horz">
            <a:norm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67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6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anchor="b" lIns="0">
            <a:noAutofit/>
          </a:bodyPr>
          <a:lstStyle>
            <a:lvl1pPr algn="l" rtl="0">
              <a:spcBef>
                <a:spcPct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5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706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0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70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85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anchor="b" bIns="45720" lIns="45720" rIns="45720" tIns="45720" vert="horz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7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anchor="t" bIns="45720"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8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68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  <p:sp>
        <p:nvSpPr>
          <p:cNvPr id="1048691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92" name="Freeform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93" name="Freeform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7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67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Freeform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/>
        </p:spPr>
        <p:txBody>
          <a:bodyPr anchor="b" bIns="0" lIns="0" rIns="0" vert="horz">
            <a:normAutofit/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79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b" bIns="0" lIns="0" rIns="0" tIns="0" vert="horz"/>
          <a:lstStyle>
            <a:lvl1pPr algn="l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EB6944-4CF0-4122-8173-E421DFE6DA1B}" type="datetimeFigureOut">
              <a:rPr lang="en-US" smtClean="0"/>
              <a:t>1/26/2019</a:t>
            </a:fld>
            <a:endParaRPr lang="en-US"/>
          </a:p>
        </p:txBody>
      </p:sp>
      <p:sp>
        <p:nvSpPr>
          <p:cNvPr id="1048581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/>
        </p:spPr>
        <p:txBody>
          <a:bodyPr anchor="b" bIns="0" lIns="0" rIns="0" tIns="0" vert="horz"/>
          <a:lstStyle>
            <a:lvl1pPr algn="l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2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/>
        </p:spPr>
        <p:txBody>
          <a:bodyPr anchor="b" bIns="0" lIns="0" rIns="0" tIns="0" vert="horz"/>
          <a:lstStyle>
            <a:lvl1pPr algn="r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2A4B25-70A5-41BC-80E8-FF38038A1B7D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4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b="0" sz="5000" kern="1200" kumimoji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algn="l" eaLnBrk="1" hangingPunct="1" indent="-274320" latinLnBrk="0" marL="274320" rtl="0">
        <a:spcBef>
          <a:spcPct val="20000"/>
        </a:spcBef>
        <a:buClr>
          <a:schemeClr val="accent3"/>
        </a:buClr>
        <a:buSzPct val="95000"/>
        <a:buFont typeface="Wingdings 2"/>
        <a:buChar char=""/>
        <a:defRPr sz="26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46888" latinLnBrk="0" marL="640080" rtl="0">
        <a:spcBef>
          <a:spcPct val="20000"/>
        </a:spcBef>
        <a:buClr>
          <a:schemeClr val="accent1"/>
        </a:buClr>
        <a:buSzPct val="85000"/>
        <a:buFont typeface="Wingdings 2"/>
        <a:buChar char="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46888" latinLnBrk="0" marL="914400" rtl="0">
        <a:spcBef>
          <a:spcPct val="20000"/>
        </a:spcBef>
        <a:buClr>
          <a:schemeClr val="accent2"/>
        </a:buClr>
        <a:buSzPct val="70000"/>
        <a:buFont typeface="Wingdings 2"/>
        <a:buChar char="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10312" latinLnBrk="0" marL="1188720" rtl="0">
        <a:spcBef>
          <a:spcPct val="20000"/>
        </a:spcBef>
        <a:buClr>
          <a:schemeClr val="accent3"/>
        </a:buClr>
        <a:buSzPct val="65000"/>
        <a:buFont typeface="Wingdings 2"/>
        <a:buChar char="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10312" latinLnBrk="0" marL="1463040" rtl="0">
        <a:spcBef>
          <a:spcPct val="20000"/>
        </a:spcBef>
        <a:buClr>
          <a:schemeClr val="accent4"/>
        </a:buClr>
        <a:buSzPct val="65000"/>
        <a:buFont typeface="Wingdings 2"/>
        <a:buChar char="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10312" latinLnBrk="0" marL="1737360" rtl="0">
        <a:spcBef>
          <a:spcPct val="20000"/>
        </a:spcBef>
        <a:buClr>
          <a:schemeClr val="accent5"/>
        </a:buClr>
        <a:buSzPct val="80000"/>
        <a:buFont typeface="Wingdings 2"/>
        <a:buChar char="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920240" rtl="0">
        <a:spcBef>
          <a:spcPct val="20000"/>
        </a:spcBef>
        <a:buClr>
          <a:schemeClr val="accent6"/>
        </a:buClr>
        <a:buSzPct val="80000"/>
        <a:buFont typeface="Wingdings 2"/>
        <a:buChar char=""/>
        <a:defRPr baseline="0"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2194560" rtl="0">
        <a:spcBef>
          <a:spcPct val="20000"/>
        </a:spcBef>
        <a:buClr>
          <a:schemeClr val="tx2"/>
        </a:buClr>
        <a:buChar char="•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468880" rtl="0">
        <a:spcBef>
          <a:spcPct val="20000"/>
        </a:spcBef>
        <a:buClr>
          <a:schemeClr val="tx2"/>
        </a:buClr>
        <a:buFontTx/>
        <a:buChar char="•"/>
        <a:defRPr baseline="0" sz="14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ctrTitle"/>
          </p:nvPr>
        </p:nvSpPr>
        <p:spPr>
          <a:xfrm>
            <a:off x="533400" y="1130969"/>
            <a:ext cx="7851648" cy="1371600"/>
          </a:xfrm>
        </p:spPr>
        <p:txBody>
          <a:bodyPr/>
          <a:p>
            <a:r>
              <a:rPr dirty="0" lang="en-US" smtClean="0"/>
              <a:t>LIVER CANCER</a:t>
            </a:r>
            <a:endParaRPr dirty="0" lang="en-US"/>
          </a:p>
        </p:txBody>
      </p:sp>
      <p:pic>
        <p:nvPicPr>
          <p:cNvPr id="2097152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85800" y="2667000"/>
            <a:ext cx="7611463" cy="3477111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liver cancer?</a:t>
            </a:r>
            <a:endParaRPr dirty="0" sz="32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7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Generally cancer are cells in the body that grow out control</a:t>
            </a:r>
          </a:p>
          <a:p>
            <a:r>
              <a:rPr dirty="0" lang="en-US" smtClean="0"/>
              <a:t>The cells that grow out control outgrow the normal cells.</a:t>
            </a:r>
          </a:p>
          <a:p>
            <a:r>
              <a:rPr dirty="0" lang="en-US" smtClean="0"/>
              <a:t>These might even start spreading to other areas of the body.</a:t>
            </a:r>
          </a:p>
          <a:p>
            <a:r>
              <a:rPr dirty="0" lang="en-US" smtClean="0"/>
              <a:t>Liver  cancer are the cells in the liver  that grow out of control</a:t>
            </a:r>
          </a:p>
          <a:p>
            <a:endParaRPr dirty="0" lang="en-US"/>
          </a:p>
        </p:txBody>
      </p:sp>
      <p:pic>
        <p:nvPicPr>
          <p:cNvPr id="2097153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6705600" y="838200"/>
            <a:ext cx="2153067" cy="1133708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What is liver cancer cont..</a:t>
            </a:r>
            <a:endParaRPr dirty="0" sz="3200" lang="en-US"/>
          </a:p>
        </p:txBody>
      </p:sp>
      <p:sp>
        <p:nvSpPr>
          <p:cNvPr id="104860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Primary liver cancer are the cells that begin to grow out of control within the liver</a:t>
            </a:r>
          </a:p>
          <a:p>
            <a:r>
              <a:rPr dirty="0" lang="en-US" smtClean="0"/>
              <a:t>Liver cancer can even be spreading from other body organs</a:t>
            </a:r>
          </a:p>
          <a:p>
            <a:r>
              <a:rPr dirty="0" lang="en-US" smtClean="0"/>
              <a:t>Secondary liver cancer develops when the cancer cells are spreading from other body organs</a:t>
            </a:r>
          </a:p>
          <a:p>
            <a:r>
              <a:rPr dirty="0" lang="en-US" smtClean="0"/>
              <a:t>The cells basically travel from other areas of the body through blood stream</a:t>
            </a:r>
            <a:endParaRPr dirty="0" lang="en-US"/>
          </a:p>
        </p:txBody>
      </p:sp>
      <p:pic>
        <p:nvPicPr>
          <p:cNvPr id="2097154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6705600" y="838200"/>
            <a:ext cx="2153067" cy="1133708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Importance of liver cancer to men’s health</a:t>
            </a:r>
            <a:endParaRPr dirty="0" sz="3200" lang="en-US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Fundamentally, males and females respond to chronic liver diseases differently</a:t>
            </a:r>
          </a:p>
          <a:p>
            <a:r>
              <a:rPr dirty="0" lang="en-US" smtClean="0"/>
              <a:t>In regards to liver cancer in male, they are more prone to cancer liver than female</a:t>
            </a:r>
          </a:p>
          <a:p>
            <a:r>
              <a:rPr dirty="0" lang="en-US" smtClean="0"/>
              <a:t>This explains why liver cancer topic is important to male’s health.</a:t>
            </a:r>
          </a:p>
          <a:p>
            <a:r>
              <a:rPr dirty="0" lang="en-US" smtClean="0"/>
              <a:t>In addition men develop liver cancer at twice rate of women </a:t>
            </a:r>
          </a:p>
          <a:p>
            <a:pPr indent="0" marL="0">
              <a:buNone/>
            </a:pPr>
            <a:endParaRPr dirty="0" lang="en-US"/>
          </a:p>
        </p:txBody>
      </p:sp>
      <p:pic>
        <p:nvPicPr>
          <p:cNvPr id="2097155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505200" y="5181600"/>
            <a:ext cx="2362200" cy="16002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Liver cancer prevalence</a:t>
            </a:r>
            <a:endParaRPr dirty="0" sz="3200" lang="en-US"/>
          </a:p>
        </p:txBody>
      </p:sp>
      <p:sp>
        <p:nvSpPr>
          <p:cNvPr id="104861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Globally, liver cancer is the second leading cause of death</a:t>
            </a:r>
          </a:p>
          <a:p>
            <a:r>
              <a:rPr dirty="0" lang="en-US" smtClean="0"/>
              <a:t>It is more observable among the male with its incidences occurring between age group 45 to 60 years</a:t>
            </a:r>
          </a:p>
          <a:p>
            <a:r>
              <a:rPr dirty="0" lang="en-US" smtClean="0"/>
              <a:t>Study indicates that primary liver cancer is diverse in different countries</a:t>
            </a:r>
          </a:p>
          <a:p>
            <a:r>
              <a:rPr dirty="0" lang="en-US" smtClean="0"/>
              <a:t>85% of primary liver cancer incidence happens in developing countries</a:t>
            </a:r>
            <a:endParaRPr dirty="0" lang="en-US"/>
          </a:p>
        </p:txBody>
      </p:sp>
      <p:pic>
        <p:nvPicPr>
          <p:cNvPr id="2097156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419600" y="5029200"/>
            <a:ext cx="2362200" cy="1600200"/>
          </a:xfrm>
          <a:prstGeom prst="rect"/>
        </p:spPr>
      </p:pic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Cancer prevalence cont..</a:t>
            </a:r>
            <a:endParaRPr dirty="0" sz="3200" lang="en-US"/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Within United States, men are 3 times more likely to be diagnosed with liver cancer than the female</a:t>
            </a:r>
          </a:p>
          <a:p>
            <a:r>
              <a:rPr dirty="0" lang="en-US" smtClean="0"/>
              <a:t> It is estimated that deaths from liver cancer are 30,220 men while female is 9,660 annually</a:t>
            </a:r>
          </a:p>
          <a:p>
            <a:r>
              <a:rPr dirty="0" lang="en-US" smtClean="0"/>
              <a:t>Out of 100% of individual diagnosed with liver cancer only 18% survive within US</a:t>
            </a:r>
          </a:p>
          <a:p>
            <a:r>
              <a:rPr dirty="0" lang="en-US" smtClean="0"/>
              <a:t>43% survive liver cancer when diagnosed at early stage before it spreads to other body parts</a:t>
            </a:r>
          </a:p>
          <a:p>
            <a:endParaRPr dirty="0" lang="en-US" smtClean="0"/>
          </a:p>
          <a:p>
            <a:endParaRPr dirty="0" lang="en-US"/>
          </a:p>
        </p:txBody>
      </p:sp>
      <p:pic>
        <p:nvPicPr>
          <p:cNvPr id="2097157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124200" y="5486400"/>
            <a:ext cx="2362200" cy="91440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Costs &amp; Consequences of liver cancer</a:t>
            </a:r>
            <a:endParaRPr dirty="0" sz="3200" lang="en-US"/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In general, liver cancer has a high mortality rate around the globe</a:t>
            </a:r>
          </a:p>
          <a:p>
            <a:r>
              <a:rPr dirty="0" lang="en-US" smtClean="0"/>
              <a:t>Within US alone, 30,200 deaths are reported as a result of liver cancer.</a:t>
            </a:r>
          </a:p>
          <a:p>
            <a:r>
              <a:rPr dirty="0" lang="en-US" smtClean="0"/>
              <a:t>Globally, 85% of liver cancer incidences do not survive especially the developing countries</a:t>
            </a:r>
          </a:p>
          <a:p>
            <a:r>
              <a:rPr dirty="0" lang="en-US" smtClean="0"/>
              <a:t>In regards to financial cost, liver cancer is costly to treat </a:t>
            </a:r>
          </a:p>
          <a:p>
            <a:endParaRPr dirty="0" lang="en-US" smtClean="0"/>
          </a:p>
          <a:p>
            <a:endParaRPr dirty="0" lang="en-US"/>
          </a:p>
        </p:txBody>
      </p:sp>
      <p:pic>
        <p:nvPicPr>
          <p:cNvPr id="2097158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629400" y="838200"/>
            <a:ext cx="2362200" cy="914400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Liver cancer treatment/intervention</a:t>
            </a:r>
            <a:endParaRPr dirty="0" sz="3200" lang="en-US"/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When diagnosed with liver cancer, the doctor use practical system to determine treatment options</a:t>
            </a:r>
          </a:p>
          <a:p>
            <a:r>
              <a:rPr dirty="0" lang="en-US" smtClean="0"/>
              <a:t>The doctors categorizes liver cancer into </a:t>
            </a:r>
          </a:p>
          <a:p>
            <a:pPr indent="0" marL="0">
              <a:buNone/>
            </a:pPr>
            <a:r>
              <a:rPr dirty="0" lang="en-US"/>
              <a:t> </a:t>
            </a:r>
            <a:r>
              <a:rPr dirty="0" lang="en-US" smtClean="0"/>
              <a:t>          </a:t>
            </a:r>
            <a:r>
              <a:rPr dirty="0" lang="en-US" err="1" smtClean="0"/>
              <a:t>i</a:t>
            </a:r>
            <a:r>
              <a:rPr dirty="0" lang="en-US" smtClean="0"/>
              <a:t>.) potentially or transplantable</a:t>
            </a:r>
          </a:p>
          <a:p>
            <a:pPr indent="0" marL="0">
              <a:buNone/>
            </a:pPr>
            <a:r>
              <a:rPr dirty="0" lang="en-US" smtClean="0"/>
              <a:t>           ii.)Unrespectable</a:t>
            </a:r>
          </a:p>
          <a:p>
            <a:pPr indent="0" marL="0">
              <a:buNone/>
            </a:pPr>
            <a:r>
              <a:rPr dirty="0" lang="en-US" smtClean="0"/>
              <a:t>           iii.)Inoperable</a:t>
            </a:r>
          </a:p>
          <a:p>
            <a:pPr indent="0" marL="0">
              <a:buNone/>
            </a:pPr>
            <a:r>
              <a:rPr dirty="0" lang="en-US" smtClean="0"/>
              <a:t>            iv.) Advanced</a:t>
            </a:r>
          </a:p>
          <a:p>
            <a:pPr indent="0" marL="0">
              <a:buNone/>
            </a:pPr>
            <a:endParaRPr dirty="0" lang="en-US"/>
          </a:p>
        </p:txBody>
      </p:sp>
      <p:pic>
        <p:nvPicPr>
          <p:cNvPr id="2097159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724400" y="3962400"/>
            <a:ext cx="4038600" cy="2229161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Liver cancer treatment/intervention cont..</a:t>
            </a:r>
            <a:endParaRPr dirty="0" sz="3200" lang="en-US"/>
          </a:p>
        </p:txBody>
      </p:sp>
      <p:sp>
        <p:nvSpPr>
          <p:cNvPr id="104863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6154" lnSpcReduction="10000"/>
          </a:bodyPr>
          <a:p>
            <a:r>
              <a:rPr dirty="0" lang="en-US" smtClean="0"/>
              <a:t>Different stage of liver cancer can be treated by different type of doctors.</a:t>
            </a:r>
          </a:p>
          <a:p>
            <a:r>
              <a:rPr dirty="0" lang="en-US" smtClean="0"/>
              <a:t>These are the different types of doctors who can treat liver cancer</a:t>
            </a:r>
          </a:p>
          <a:p>
            <a:r>
              <a:rPr dirty="0" lang="en-US" smtClean="0"/>
              <a:t>Surgeon-treats liver cancer with surgery</a:t>
            </a:r>
          </a:p>
          <a:p>
            <a:r>
              <a:rPr dirty="0" lang="en-US" smtClean="0"/>
              <a:t>Radio oncologist treats cancer with radiation therapy</a:t>
            </a:r>
          </a:p>
          <a:p>
            <a:r>
              <a:rPr dirty="0" lang="en-US" smtClean="0"/>
              <a:t>Medical oncologist treats cancer with chemotherapy</a:t>
            </a:r>
          </a:p>
          <a:p>
            <a:pPr indent="0" marL="0">
              <a:buNone/>
            </a:pPr>
            <a:endParaRPr dirty="0" lang="en-US" smtClean="0"/>
          </a:p>
          <a:p>
            <a:pPr indent="0" marL="0">
              <a:buNone/>
            </a:pPr>
            <a:r>
              <a:rPr dirty="0" lang="en-US" smtClean="0"/>
              <a:t>   </a:t>
            </a:r>
          </a:p>
          <a:p>
            <a:pPr indent="0" marL="0">
              <a:buNone/>
            </a:pPr>
            <a:r>
              <a:rPr dirty="0" lang="en-US"/>
              <a:t> </a:t>
            </a:r>
            <a:r>
              <a:rPr dirty="0" lang="en-US" smtClean="0"/>
              <a:t>  </a:t>
            </a:r>
            <a:endParaRPr dirty="0" lang="en-US"/>
          </a:p>
        </p:txBody>
      </p:sp>
      <p:pic>
        <p:nvPicPr>
          <p:cNvPr id="2097160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24345" y="5029200"/>
            <a:ext cx="7163800" cy="1519566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Liver cancer prevention</a:t>
            </a:r>
            <a:endParaRPr dirty="0" sz="3200" lang="en-US"/>
          </a:p>
        </p:txBody>
      </p:sp>
      <p:sp>
        <p:nvSpPr>
          <p:cNvPr id="104863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In a bid to prevent against cancer, children are given a vaccination for hepatitis B. </a:t>
            </a:r>
          </a:p>
          <a:p>
            <a:r>
              <a:rPr dirty="0" lang="en-US" smtClean="0"/>
              <a:t>This makes the adults at a high risk for cancer infection since they cannot be vaccinated</a:t>
            </a:r>
          </a:p>
          <a:p>
            <a:r>
              <a:rPr dirty="0" lang="en-US" smtClean="0"/>
              <a:t>Some of the measures against cancer infection include limiting alcohol and tobacco use</a:t>
            </a:r>
          </a:p>
          <a:p>
            <a:r>
              <a:rPr dirty="0" lang="en-US" smtClean="0"/>
              <a:t>Observing healthy diet and avoiding food that can make you obese</a:t>
            </a:r>
            <a:endParaRPr dirty="0" lang="en-US"/>
          </a:p>
        </p:txBody>
      </p:sp>
      <p:pic>
        <p:nvPicPr>
          <p:cNvPr id="2097161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334000" y="5181600"/>
            <a:ext cx="2362200" cy="914400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Liver cancer prevention cont..</a:t>
            </a:r>
            <a:endParaRPr dirty="0" sz="3200" lang="en-US"/>
          </a:p>
        </p:txBody>
      </p:sp>
      <p:sp>
        <p:nvSpPr>
          <p:cNvPr id="104864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Another way of prevention against liver cancer is limiting the exposure to cancer causing chemicals</a:t>
            </a:r>
          </a:p>
          <a:p>
            <a:r>
              <a:rPr dirty="0" lang="en-US" smtClean="0"/>
              <a:t>It is also important to treat diseases that increase liver cancer risk.</a:t>
            </a:r>
          </a:p>
          <a:p>
            <a:r>
              <a:rPr dirty="0" lang="en-US" smtClean="0"/>
              <a:t>Liver cancer is also prevented through avoiding long term exposure to aflatoxins such as using substances that have fungus</a:t>
            </a:r>
          </a:p>
          <a:p>
            <a:r>
              <a:rPr dirty="0" lang="en-US" smtClean="0"/>
              <a:t>In addition, an effective cancer prevention should be accompaniment with regular screening. </a:t>
            </a:r>
          </a:p>
          <a:p>
            <a:endParaRPr dirty="0" lang="en-US"/>
          </a:p>
        </p:txBody>
      </p:sp>
      <p:pic>
        <p:nvPicPr>
          <p:cNvPr id="2097162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6477000" y="5486400"/>
            <a:ext cx="2514600" cy="106680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Challenges to future prevention of liver cancer</a:t>
            </a:r>
            <a:endParaRPr dirty="0" sz="3200" lang="en-US"/>
          </a:p>
        </p:txBody>
      </p:sp>
      <p:sp>
        <p:nvSpPr>
          <p:cNvPr id="104864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The following factors are challenges to future prevention of liver cancer.</a:t>
            </a:r>
          </a:p>
          <a:p>
            <a:r>
              <a:rPr dirty="0" lang="en-US" smtClean="0"/>
              <a:t>Individuals engaging in unprotected sex with partners who are at risk of having hepatitis B</a:t>
            </a:r>
          </a:p>
          <a:p>
            <a:r>
              <a:rPr dirty="0" lang="en-US" smtClean="0"/>
              <a:t>Failure to avoid abuse of alcohol and smoking of tobacco.</a:t>
            </a:r>
          </a:p>
          <a:p>
            <a:r>
              <a:rPr dirty="0" lang="en-US" smtClean="0"/>
              <a:t>High rate in usage of birth control pills which  are also known as contraceptives</a:t>
            </a:r>
            <a:endParaRPr dirty="0" lang="en-US"/>
          </a:p>
        </p:txBody>
      </p:sp>
      <p:pic>
        <p:nvPicPr>
          <p:cNvPr id="2097163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334000" y="5181600"/>
            <a:ext cx="2362200" cy="914400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Mechanism to control liver cancer</a:t>
            </a:r>
            <a:endParaRPr dirty="0" sz="3200" lang="en-US"/>
          </a:p>
        </p:txBody>
      </p:sp>
      <p:sp>
        <p:nvSpPr>
          <p:cNvPr id="104865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Liver cancer is a condition that can be controlled in our communities</a:t>
            </a:r>
          </a:p>
          <a:p>
            <a:r>
              <a:rPr dirty="0" lang="en-US" smtClean="0"/>
              <a:t>Some of the mechanisms to control it include</a:t>
            </a:r>
          </a:p>
          <a:p>
            <a:r>
              <a:rPr dirty="0" lang="en-US" smtClean="0"/>
              <a:t>Regular screen of any occurrence of cancerous cells that might grow and even spread throughout other body organs</a:t>
            </a:r>
          </a:p>
          <a:p>
            <a:r>
              <a:rPr dirty="0" lang="en-US" smtClean="0"/>
              <a:t>Another mechanism is treatment of underlying conditions that also contribute to development of liver cancer such as diabetes and hemochromatosis </a:t>
            </a:r>
            <a:endParaRPr dirty="0" lang="en-US"/>
          </a:p>
        </p:txBody>
      </p:sp>
      <p:pic>
        <p:nvPicPr>
          <p:cNvPr id="2097164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515100" y="914400"/>
            <a:ext cx="2362200" cy="914400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3200" lang="en-US" smtClean="0"/>
              <a:t>References</a:t>
            </a:r>
            <a:endParaRPr dirty="0" sz="3200" lang="en-US"/>
          </a:p>
        </p:txBody>
      </p:sp>
      <p:sp>
        <p:nvSpPr>
          <p:cNvPr id="104865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308" lnSpcReduction="20000"/>
          </a:bodyPr>
          <a:p>
            <a:r>
              <a:rPr dirty="0" lang="en-US"/>
              <a:t>Bosch, F. (2017). Primary liver cancer: worldwide incidence and trends. </a:t>
            </a:r>
            <a:r>
              <a:rPr dirty="0" i="1" lang="en-US"/>
              <a:t>Gastroenterology. </a:t>
            </a:r>
            <a:r>
              <a:rPr dirty="0" lang="en-US"/>
              <a:t>, 605-610.</a:t>
            </a:r>
          </a:p>
          <a:p>
            <a:r>
              <a:rPr dirty="0" lang="en-US" err="1"/>
              <a:t>Daniell</a:t>
            </a:r>
            <a:r>
              <a:rPr dirty="0" lang="en-US"/>
              <a:t>, E. (2015). Dietary dry bean effects on hepatic expression of stress and toxicity-related genes . </a:t>
            </a:r>
            <a:r>
              <a:rPr dirty="0" i="1" lang="en-US"/>
              <a:t>World Research </a:t>
            </a:r>
            <a:r>
              <a:rPr dirty="0" i="1" lang="en-US" err="1"/>
              <a:t>Research</a:t>
            </a:r>
            <a:r>
              <a:rPr dirty="0" i="1" lang="en-US"/>
              <a:t> Journal</a:t>
            </a:r>
            <a:r>
              <a:rPr dirty="0" lang="en-US"/>
              <a:t>, 345-350.</a:t>
            </a:r>
          </a:p>
          <a:p>
            <a:r>
              <a:rPr dirty="0" lang="en-US" err="1"/>
              <a:t>Kuang</a:t>
            </a:r>
            <a:r>
              <a:rPr dirty="0" lang="en-US"/>
              <a:t>, R. (2018). Incidence and mortality of liver cancer in China. </a:t>
            </a:r>
            <a:r>
              <a:rPr dirty="0" i="1" lang="en-US"/>
              <a:t>World Cancer Research Journal</a:t>
            </a:r>
            <a:r>
              <a:rPr dirty="0" lang="en-US"/>
              <a:t>, 45-50.</a:t>
            </a:r>
          </a:p>
          <a:p>
            <a:r>
              <a:rPr dirty="0" lang="en-US"/>
              <a:t>Roblin, D. (2014). Screening practices and Prevalence in USA. </a:t>
            </a:r>
            <a:r>
              <a:rPr dirty="0" i="1" lang="en-US" err="1"/>
              <a:t>Epidemiol</a:t>
            </a:r>
            <a:r>
              <a:rPr dirty="0" i="1" lang="en-US"/>
              <a:t>. </a:t>
            </a:r>
            <a:r>
              <a:rPr dirty="0" lang="en-US"/>
              <a:t>, 122-133.</a:t>
            </a:r>
          </a:p>
          <a:p>
            <a:r>
              <a:rPr dirty="0" lang="en-US"/>
              <a:t>Smith, J. W. (2016). Aflatoxin and viral hepatitis exposures in Guatemala. </a:t>
            </a:r>
            <a:r>
              <a:rPr dirty="0" i="1" lang="en-US" err="1"/>
              <a:t>Int</a:t>
            </a:r>
            <a:r>
              <a:rPr dirty="0" i="1" lang="en-US"/>
              <a:t> J </a:t>
            </a:r>
            <a:r>
              <a:rPr dirty="0" i="1" lang="en-US" err="1"/>
              <a:t>Epidemiol</a:t>
            </a:r>
            <a:r>
              <a:rPr dirty="0" lang="en-US"/>
              <a:t>, 1497-1511.</a:t>
            </a:r>
          </a:p>
          <a:p>
            <a:r>
              <a:rPr dirty="0" lang="en-US"/>
              <a:t>Thomas, M. B. (2015). Phase II trial of the combination of bevacizumab and </a:t>
            </a:r>
            <a:r>
              <a:rPr dirty="0" lang="en-US" err="1"/>
              <a:t>erlotinib</a:t>
            </a:r>
            <a:r>
              <a:rPr dirty="0" lang="en-US"/>
              <a:t> in patients who have advanced hepatocellular carcinoma. </a:t>
            </a:r>
            <a:r>
              <a:rPr dirty="0" i="1" lang="en-US"/>
              <a:t>Oncologist</a:t>
            </a:r>
            <a:r>
              <a:rPr dirty="0" lang="en-US"/>
              <a:t>, 843-850.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algn="ctr" blurRad="57150" dir="5400000" dist="38100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algn="ctr" blurRad="57150" dir="5400000" dist="38100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algn="ctr" blurRad="57150" dir="5400000" dist="38100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dir="tl" rig="glow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LIVER CANCER</dc:title>
  <dc:creator>Zack</dc:creator>
  <cp:lastModifiedBy>Zack</cp:lastModifiedBy>
  <dcterms:created xsi:type="dcterms:W3CDTF">2019-01-25T21:44:59Z</dcterms:created>
  <dcterms:modified xsi:type="dcterms:W3CDTF">2019-01-26T13:10:19Z</dcterms:modified>
</cp:coreProperties>
</file>